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468" r:id="rId2"/>
    <p:sldId id="498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01" r:id="rId12"/>
    <p:sldId id="512" r:id="rId13"/>
    <p:sldId id="513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65" r:id="rId22"/>
    <p:sldId id="521" r:id="rId23"/>
    <p:sldId id="522" r:id="rId24"/>
    <p:sldId id="523" r:id="rId25"/>
    <p:sldId id="566" r:id="rId26"/>
    <p:sldId id="524" r:id="rId27"/>
    <p:sldId id="525" r:id="rId28"/>
    <p:sldId id="526" r:id="rId29"/>
    <p:sldId id="527" r:id="rId30"/>
    <p:sldId id="528" r:id="rId31"/>
    <p:sldId id="529" r:id="rId32"/>
    <p:sldId id="530" r:id="rId33"/>
    <p:sldId id="531" r:id="rId34"/>
    <p:sldId id="532" r:id="rId35"/>
    <p:sldId id="567" r:id="rId36"/>
    <p:sldId id="533" r:id="rId37"/>
    <p:sldId id="534" r:id="rId38"/>
    <p:sldId id="535" r:id="rId39"/>
    <p:sldId id="537" r:id="rId40"/>
    <p:sldId id="536" r:id="rId41"/>
    <p:sldId id="538" r:id="rId42"/>
    <p:sldId id="539" r:id="rId43"/>
    <p:sldId id="540" r:id="rId44"/>
    <p:sldId id="568" r:id="rId45"/>
    <p:sldId id="542" r:id="rId46"/>
    <p:sldId id="543" r:id="rId47"/>
    <p:sldId id="569" r:id="rId48"/>
    <p:sldId id="541" r:id="rId49"/>
    <p:sldId id="545" r:id="rId50"/>
    <p:sldId id="546" r:id="rId51"/>
    <p:sldId id="547" r:id="rId52"/>
    <p:sldId id="548" r:id="rId53"/>
    <p:sldId id="570" r:id="rId54"/>
    <p:sldId id="549" r:id="rId55"/>
    <p:sldId id="550" r:id="rId56"/>
    <p:sldId id="551" r:id="rId57"/>
    <p:sldId id="552" r:id="rId58"/>
    <p:sldId id="553" r:id="rId59"/>
    <p:sldId id="554" r:id="rId60"/>
    <p:sldId id="555" r:id="rId61"/>
    <p:sldId id="571" r:id="rId62"/>
    <p:sldId id="556" r:id="rId63"/>
    <p:sldId id="557" r:id="rId64"/>
    <p:sldId id="558" r:id="rId65"/>
    <p:sldId id="559" r:id="rId66"/>
    <p:sldId id="572" r:id="rId67"/>
    <p:sldId id="573" r:id="rId68"/>
    <p:sldId id="544" r:id="rId69"/>
    <p:sldId id="564" r:id="rId70"/>
    <p:sldId id="560" r:id="rId71"/>
    <p:sldId id="574" r:id="rId72"/>
    <p:sldId id="561" r:id="rId73"/>
    <p:sldId id="562" r:id="rId74"/>
    <p:sldId id="563" r:id="rId75"/>
    <p:sldId id="264" r:id="rId7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4D"/>
    <a:srgbClr val="38AA00"/>
    <a:srgbClr val="766363"/>
    <a:srgbClr val="FFF5EA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51" d="100"/>
          <a:sy n="51" d="100"/>
        </p:scale>
        <p:origin x="118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62468-9D99-7ADC-4A15-FFA90C34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49169E7-9086-2BFC-5DB9-919E542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C7B17D0-E699-68A8-8325-64405CD67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99BD80-1108-C53B-49EF-D5013717D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1702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C79E-C628-0EDE-6584-AA1885FA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4C96E5-9498-51F2-F681-950D1D096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3A7F266-4411-441A-A099-60E5A3EF2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853416-E5EA-C7B2-9BDA-87763474E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8493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A0C8-46F2-CB73-A0E5-DDA0D3B1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EC83162-FE7E-8EF0-B259-776185A51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DCB892C-F5F8-D5F2-6F60-2B7257433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47BFC6-33A0-2EB5-CCD3-A7727A570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4038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4031-4D32-34D7-4B87-7C7C592B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549D235-574C-79AC-F67C-563571D51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5BA7A9-A4E3-659F-ED4E-E1BDA5EFF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79009E-48A7-ECCB-EF22-9812F654F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653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B67F-026C-E950-C5A7-7D09136F2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B14AF72-D4B1-1CCD-4D10-6BC59C913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F7B72F5-F1B3-44CB-B56B-0A472C08C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95212F-DFFA-0FB4-EC17-52A4715FB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8421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2BBC-2262-259C-D28F-6D9C4911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28F67DE-765F-98C2-05EB-6AAFCF098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F4DA3F4-3FB1-7F67-65A6-08E80FA80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066772-5AAA-C837-9CD5-9BC2B435E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6851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24A3-3820-E2FA-CE11-E8B99D96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AD7876-3945-E6E1-D065-9A20D592B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98C18AA-60E4-B64C-C714-1C56FAE0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CC6582-C706-A0F5-BA4E-6B63FB7EF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4386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CE350-3E4C-45D4-5224-FC00562C2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35DC25-6871-81A3-37FF-E7124F5BA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3221611-5AF5-9D21-0EE1-67B3B4A9A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87C337-DA25-7FDD-1E71-33283DBBA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690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6CC8-9334-1089-14EE-BC5E70DD1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C63966-C66A-FDD9-5A96-940D2F831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9472A55-7EB9-173E-7701-7976227DC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C8F062-21AD-4ED2-750E-5C2273376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9466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2703-8C31-213A-6A3D-E7A3A0EFD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B78AFA-C7F7-4F72-EDFE-F1787937D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6026266-B798-9B46-B591-A6C8A5242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A14F57-28C1-3372-F41B-9A487FA3D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26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AFFDF-C535-B0D8-6723-9C26693C3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2D41F02-BAD5-6E6D-A980-746FAC722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C41F301-8F8C-B3C8-0D4B-A8A4415AC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D50B72-ABA4-D152-0DC8-C4576C328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7707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A7A96-6440-315D-B7D0-D9B3B5B11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A3D4D39-932D-7EF4-4EEA-9470D2500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65A39FD-DA7B-2505-0E23-777678CCA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DD29D1-F2A4-23B8-FE58-EFF475D54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6134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25C6A-1562-DA63-EB2C-5D339D1A1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3D78839-CCDB-FCB6-C587-32ADAB01E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A83AF54-4B4F-A730-10FB-3244CEFA0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B1DAD4-C7DC-985B-00F4-7701C7530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0125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F111-0611-CA68-A09A-DC7925DC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F10D58E-B06C-00C8-FB12-CF3109130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C0F2DF-34A4-5F1E-7CE1-F9776F28C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F501DF-C19F-9576-FF08-0717804E2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480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BF397-45FC-43A1-0181-267292324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9D71F8-C841-9799-79F6-7FB48230A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7B36C02-29CB-D1DF-B9A3-7AFE9E3C4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E92E1E-6AC8-29F1-9B33-F6B1BA322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8381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831A-AF4E-AA35-7839-FEA38534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FB4E97B-7482-F9C2-7275-BA13C2942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58605C-E146-A668-3B5F-F23AD3345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EE024C-7B6D-F0B8-734C-D12597A2D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8558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45465-E322-6863-32ED-2F8E5EDB2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1D645EE-ABBB-4F5A-CE71-4AA6AD958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FC28E8-A4F6-5E5F-DBEC-08D0308CE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7FD961-5263-0261-777B-B76DB8E2C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8918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C3D6-E137-6027-85DA-155BB8810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1928F4-F3BD-D8E9-07DA-5018AD358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164ADF7-2836-E49D-9FD6-BB4526A82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75A90-09E8-DE72-8126-3BDB789FD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9925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65A28-94C5-8D8F-FA2B-962AC10A1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ABE2A7-5E2A-4119-B056-F22D2A084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27EDD6-217A-9B4F-3C2B-7F4EDE113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7F03A7-71FF-E725-8D14-27AD72EB3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158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934F-9ECA-C4FC-3F18-6BB34859C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C5751D-998C-6D41-1D28-AAF14E4E9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71171E0-FDBE-BE89-62DF-F2CD19A25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A48ADF-F869-1793-2EC7-3D46563E4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173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30ED-9D62-622C-3C3C-0288DCCF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3A393F-053F-B90F-3EE0-43D16A98F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B6C020-F452-9933-5820-84F1AECC0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C4D943-E00A-B413-9659-DE4D09D79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6849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34C49-0F29-C8AE-F56F-6A3BBF09E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1ABE071-F7CB-89E0-23F4-8DAB0332C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B817BE6-D11C-CD92-FF62-B2F73B438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680B0-D18F-1923-4A46-A22E418A5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9125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93009-5F03-A1B6-C3C8-3C6412BD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D01BD5D-91CE-9CAE-70E7-3CC6B8AAB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8D1CD7-F4E0-F8F1-9093-6FE405892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B10046-47E2-5833-AB3E-40B108292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9364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76DB-A65E-1E4F-108B-F9C565E65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5A46A18-E451-8824-E631-80474ECFD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F9152E2-E835-0701-D6A8-86BF76712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171343-DDB8-9CFA-3EC9-3C3A3DF15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8165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5C09-0B39-3D7B-D66D-4CD69D9DE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19875E-7B28-2E3F-786B-A025B1E9B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FBFBA5A-57AE-9A3F-DE49-0DC260C63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4A147F-73DC-CD97-2765-F4A6B8F4D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4640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6E25-5863-44A1-78F6-91A45EDC8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813D9C-04AA-4BAC-7B16-93287FFEB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654C56-05EB-C54D-7B2B-A247BD24E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5A0633-B27E-736A-68F0-7F00C3F88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152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AEB3A-9887-6D5A-7075-81E7D164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47CD76D-E00D-B9E8-4815-54B47C9FB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9900391-89F4-DDC8-D40B-530E479F3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652D9C-97DB-4C21-7835-2A809AAC0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8838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A0FDA-9A96-3245-31AC-AAA2C3780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EC9F548-7800-7C13-50A8-EAB5A6462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8651F90-753F-9044-10B2-B5909F59A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830DBE-5374-BD16-45A7-74D69832A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427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A6E9-919B-425A-D907-B02A88FD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4EF942A-BA83-DA91-516B-9A16A4EA8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3E7AEBD-15BC-93AF-4D55-FDAC9120E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6F4CA1-23A4-8AD3-EB34-259D5FF2C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572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4209F-CE24-172F-7F30-8BDA63724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7FD8762-D47A-EF78-E712-588F8CA2B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7698E7F-44D6-B466-E8FA-A82D2F832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D26DFE-6447-CBF8-2B30-8EA12B9FA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77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A341-9A77-C36A-7D80-246F6393C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88797AD-85FA-AEAF-8A99-738425318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9FF7BA5-6402-9F00-8C71-30B4B8B39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003E34-EBBE-A32F-4B65-52A5C61F0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024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E84C-C389-314E-EE88-6FE7DC82F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F220B4-7D33-A1F2-B768-434BBF555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AEC278-C636-9A63-2A7E-9955B3B76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1DCFA6-DD97-CCB1-80E9-8FD7EF1B7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2592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784AD-2E0C-AF57-1B99-AE45FA92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B03AB6-1503-270A-22FE-F67AEA692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8C1D647-2D1A-FCF7-77EB-A44268CFD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B9B699-A0BA-FA86-CE9B-54AC95E72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1926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84F6F-8AAA-A7B5-4E9F-D51EBABCE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803A71-E33E-C6D1-66AD-F7AE4D3D0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A210FB4-31DE-DB51-76E9-907E6A134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7195B4-10CA-1FEA-1941-96ABCC2A6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8105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86311-687C-FE24-54CB-CBA9F00F7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91CB47-ED23-C3C6-9281-39F28DC9E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4DF4FD1-586D-EBF7-316B-02002DE8A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A619EB-531E-F474-6FF3-73DF57E0D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0366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5C87E-A99D-A7F8-84D0-16F6B77A1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57FDA9-E0FA-5AEA-493C-C7782766E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B6EDAD3-956F-AC2C-2AFF-FCEB3BA52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EE94DC-B509-8A2E-0875-09EACAF3E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1830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F6F41-7FB4-4954-E99E-8CA12D7E5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0E5F13D-2B3B-4B25-539D-07CE26171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F8244AE-5063-653E-C909-04C8BC622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C701D2-4558-6CDD-0E38-E1302AB5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1319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ECB27-7AE8-91AF-F77F-18ABC776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E5EFB3F-C6CA-43A3-A92E-23AB75289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2C1A7BA-3BB2-D792-4034-1B270C240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FB7435-3811-3BC0-2260-28DC38704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31144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D5B21-8D91-184A-EB79-E0A10A25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01CA99-9588-9666-0744-18C7110F0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640AE88-81E9-7A57-5A3E-000392404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1040FE-CBA1-CC38-CC9E-828E36460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2595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D8C09-BD88-D2BA-C2A0-09E3422CA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0A0A2EF-4D76-F8F0-0315-53F32D46D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5913C2A-D76E-00CE-9767-5CDF568C7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AE325C-DE46-E983-E651-F9D484012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51630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A8B37-CC85-B742-60E8-1320737E6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A94E3C-7F21-444D-A59C-CEC869E89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11A2F3-1FDD-961B-FEDA-F888F92A8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0484F4-474C-E870-3072-FB05D656F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7772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04C20-48B9-F267-238E-5796E44F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197A31-9022-3C72-5D3B-1147BEF8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8823C43-4B8B-CC05-9EEE-9A52A64F0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13EA1E-AAFE-902A-458A-9242E8735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0055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8CF46-1217-A307-6B0B-78E2170F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F00E358-3C46-BC17-A38F-3793DA368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C899AC6-0CF1-27A2-FD94-662F6378B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97F4CA-EC74-1085-188D-5700593B0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8836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702C1-3F3E-0BFD-B52D-A7E1F605F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80C938-B6B1-32AA-C2A7-2C36FBB9F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931A467-49EE-52E4-652B-7C0921749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FE64D9-0254-7476-5A82-1AED51EF3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4285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6FC1F-2A14-3E23-21B5-73B03731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3F28E9D-7191-9B66-0EE3-35CF1907D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FC4879-A38C-74B6-F254-549E9929F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A210DE-500A-7B4E-3BA8-A2418D0570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3064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3A1B9-9615-5D5A-49A2-A79FE25E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0A4769-B6F5-76FF-2547-638F830F6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5E47FBD-6021-8926-FD00-85BDF8559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C949A4-0C5B-2E44-9F93-BD63F51FA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9666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8C6D1-5060-BA38-AF7D-50AE426B0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9CEAA59-D047-9AAC-EDD0-E6982CCB2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8D4A5EA-1504-30E4-1FE6-D3A7DDFC6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33AB53-CD31-0010-F503-2A4883F85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78474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E66A-E3B4-F539-FCAD-C2A63F9FD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2B51175-635C-1999-BA42-A0A16FD28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7088820-E7BF-63AC-9678-6BE4B69ED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124FE6-6F6A-CB50-3F27-1E25C206E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24087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58571-B40F-F9F1-F63E-D3529E96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F73FD3F-0B5A-0B14-B25B-ACD1C1BE3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4E889B-C547-722F-15D1-903955D41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0663BE-91F7-B1FF-40F3-A44981409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86592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35CBE-BEAF-6A1C-D5F7-4740DF76C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A0F192-0C2D-76C1-05D7-EDAB3E079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39F5047-AAEC-C1F1-D019-783FDCCDD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AC058E-111D-1540-E715-0264A5E0A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4023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512AA-E2C4-09FD-918D-6844E3D2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43B381-C2E8-7D4A-3608-BC069C8C9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F10EA28-7713-3B4D-67D0-0668E693F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849D48-2FA0-9359-C4F0-EA4619000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0935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90119-0565-449C-BD8E-F6CE8E6F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B177697-A759-71F6-A144-0475C33C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D4AF79-36F5-C132-13AA-FFBDF3573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8EA4EE-9F67-D5C8-317D-61BBB41ED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15790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F9F1C-2FA7-994B-EEA4-A42B39BF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4FD891-7DB2-04C7-75CF-E6C21A7C4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CAF5AFA-0E88-80AC-A639-65C61D45B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086208-4FFE-86AA-81F0-BC147B650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383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C9931-0C26-370D-DA67-B1EAD6B10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07C725-3225-0F29-A973-A7BD47688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3564628-42B6-7339-50CF-D9AF1C29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0E8A2A-334D-90F2-6796-A8FDFB91A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0812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50EEC-E945-FB40-A2C4-6BE7EFC90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F1C2FEE-005D-5275-8782-FBA427B6F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F8754BF-7A67-4CCA-0247-316347C5F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CF83A4-2D64-4578-06CE-42EED09D1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8019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CC44-2810-01B2-39E5-E843CB1A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B8427D-3716-CA9E-A7C0-713A84968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3F50F2-B4FF-B493-BB4F-9FA7D6F04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ADB4A4-A342-EED0-4A96-9F2A22532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89586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D7E8E-095B-E4B1-6540-202D7E04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92F8023-A817-975F-BCF7-6497E6A01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219E10A-CF74-92B5-4046-18F664B5F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9F33A1-0087-C5F8-1A27-6AFC0C9F0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56694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CB59-A673-F545-8C4F-1361FF01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A24C075-F6B9-6D8F-4152-D3E00BDBE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9F93074-404D-7871-D39C-59B366663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3A89F4-3463-4090-8956-6DFBFBD8E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64494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0678-CFDC-88D8-DEC6-5C9D3752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B22C1E-C433-BD2E-CCFE-E306A578B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2E21B6F-847D-A887-CF55-DCE0C9030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683FC5-C712-C7C5-8C36-9824377B7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11456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D8CAE-792E-18E3-ABB0-1B3AEC17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A8A9EAA-DABE-8D7A-7141-44C4C7FA2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2850E02-17C2-5474-BCE5-9BF53EFA9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4B42F4-60A8-6DAE-1BB4-E8E471D26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2598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F8C0F-FB11-969F-8797-3BF40D303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BC03628-38E3-9AF9-5317-3DDFB8C67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FE3AA91-2122-C057-E124-3660BD441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CC7555-468F-C1C4-DBA9-182642ACF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64403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83CD-017C-3B03-EDBD-2BF89889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0180B23-4249-F394-E11B-3B30AE32A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C49DDB2-B346-BDF8-0A78-CE2A24E21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CD6774-5F5D-375C-6FDC-07B9B231B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8431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245E2-95EE-0325-02AB-802D034F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6168B7-53C1-0A93-9E27-D4749EECF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5B27AE-6C3D-A674-5C9A-C4E50D011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6E5F17-31BF-FC68-A9FC-F273F5313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52173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0C0B4-8440-CA9E-7FAC-D34D1A0BF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AC7FA9-EF2F-9C52-EA9E-39C14A1E6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830DEE-7032-ABFC-97DB-34084EBDE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FCE6F9-B295-70B0-149A-21C840360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754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53002-2631-30DA-6187-875B477A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EB15F6-889C-D585-A17C-77C620722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4316B9-4E55-4746-490E-F86CC7E8E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B27D1E-4ED2-0D50-87EC-FDC3FDB5A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22450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5FF5C-6D35-113B-0859-4F2AE874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1225E59-3062-3459-13AF-EF36F659D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8F196B-1DC7-D531-AE5D-93AE5F165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486709-E7A7-0466-2167-1EDD82F0B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79931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88915-64ED-4515-B9B6-1934CC99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7FF8460-581E-78FD-F6AC-A87BFEB4B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5A9F469-4631-50EF-7520-CB1177070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294F73-EAED-BD89-7BE1-B6120FA22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785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5D428-1156-312A-B6F2-9E6DD9646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00DEE1-084E-EB47-3CA1-170ACBB9D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1ED0B3-726C-5AF9-AF19-40FA642A3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73FF92-2B45-E3A2-028D-D9225D646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986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851A-A245-2D09-BE42-1993A89A0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C6E0591-DB64-9444-B25E-FB199F06C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1D9F5C6-15CC-9473-DA5B-7D48B68F4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5FEE9-393A-9CB6-23D3-3496A4A99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102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utterflow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Transferencia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DEDC-BD49-C964-5047-47E8A431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1D6F2D-099A-4EF2-0A58-07FED25E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4" t="-695" r="704" b="-695"/>
          <a:stretch>
            <a:fillRect/>
          </a:stretch>
        </p:blipFill>
        <p:spPr>
          <a:xfrm>
            <a:off x="4233612" y="781552"/>
            <a:ext cx="3371850" cy="4781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69CA915-2225-97B8-31C8-A1611A06C51A}"/>
              </a:ext>
            </a:extLst>
          </p:cNvPr>
          <p:cNvSpPr txBox="1"/>
          <p:nvPr/>
        </p:nvSpPr>
        <p:spPr>
          <a:xfrm>
            <a:off x="1796716" y="2935705"/>
            <a:ext cx="161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Plantilla Blanco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06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601D73-832F-6E9C-A77C-16FAE208CE39}"/>
              </a:ext>
            </a:extLst>
          </p:cNvPr>
          <p:cNvSpPr txBox="1"/>
          <p:nvPr/>
        </p:nvSpPr>
        <p:spPr>
          <a:xfrm>
            <a:off x="1847850" y="1465835"/>
            <a:ext cx="1219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https://www.flutterflow.io/</a:t>
            </a:r>
            <a:endParaRPr lang="es-CO" sz="2800" dirty="0">
              <a:solidFill>
                <a:schemeClr val="accent2"/>
              </a:solidFill>
            </a:endParaRPr>
          </a:p>
          <a:p>
            <a:r>
              <a:rPr lang="es-CO" sz="2800" dirty="0">
                <a:solidFill>
                  <a:schemeClr val="accent2"/>
                </a:solidFill>
              </a:rPr>
              <a:t>     </a:t>
            </a:r>
            <a:r>
              <a:rPr lang="es-CO" sz="2800" dirty="0" err="1">
                <a:solidFill>
                  <a:schemeClr val="accent2"/>
                </a:solidFill>
              </a:rPr>
              <a:t>Resources</a:t>
            </a:r>
            <a:endParaRPr lang="es-CO" sz="2800" dirty="0">
              <a:solidFill>
                <a:schemeClr val="accent2"/>
              </a:solidFill>
            </a:endParaRPr>
          </a:p>
          <a:p>
            <a:r>
              <a:rPr lang="es-CO" sz="2800" dirty="0">
                <a:solidFill>
                  <a:schemeClr val="accent2"/>
                </a:solidFill>
              </a:rPr>
              <a:t>          Docs</a:t>
            </a:r>
          </a:p>
          <a:p>
            <a:pPr algn="ctr"/>
            <a:endParaRPr lang="es-CO" sz="2800" dirty="0">
              <a:solidFill>
                <a:schemeClr val="accent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83302C-C3F5-F271-5356-D72122B44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620" y="2851674"/>
            <a:ext cx="8496300" cy="3665507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A06AD3CF-63FC-FC88-7D8E-778FAAD3E4FA}"/>
              </a:ext>
            </a:extLst>
          </p:cNvPr>
          <p:cNvSpPr/>
          <p:nvPr/>
        </p:nvSpPr>
        <p:spPr>
          <a:xfrm rot="16200000">
            <a:off x="7737429" y="3422085"/>
            <a:ext cx="199506" cy="213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B7032FB6-4EC3-3C6B-CAE7-3445C4494D1A}"/>
              </a:ext>
            </a:extLst>
          </p:cNvPr>
          <p:cNvSpPr/>
          <p:nvPr/>
        </p:nvSpPr>
        <p:spPr>
          <a:xfrm rot="16200000">
            <a:off x="4940532" y="4461135"/>
            <a:ext cx="199506" cy="213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04197E-4025-006B-FF57-06294E781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63588-6C9E-BE55-3343-5479540EBCB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658DA7-74B8-7A66-3F51-11BDF635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651" y="1134321"/>
            <a:ext cx="4200698" cy="35909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E5AC95-03A1-3B54-5A40-4CEDFE63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76" y="4591133"/>
            <a:ext cx="3933848" cy="810706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6E39FF3-442D-79FB-D1C7-814AE7F0746A}"/>
              </a:ext>
            </a:extLst>
          </p:cNvPr>
          <p:cNvSpPr/>
          <p:nvPr/>
        </p:nvSpPr>
        <p:spPr>
          <a:xfrm>
            <a:off x="3807225" y="4808366"/>
            <a:ext cx="454429" cy="34552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289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7D8D6-863F-67F4-A7A8-01ADC7189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4EFE0-5F35-FEA3-04AB-880E9DC44E4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B73D4E-39F1-6933-512D-7382BDD87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77" y="1724525"/>
            <a:ext cx="9313446" cy="4082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5AEDCD-8327-8FEF-7733-33740FA15E3E}"/>
              </a:ext>
            </a:extLst>
          </p:cNvPr>
          <p:cNvSpPr txBox="1"/>
          <p:nvPr/>
        </p:nvSpPr>
        <p:spPr>
          <a:xfrm>
            <a:off x="4168816" y="112965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Crear una Cuenta en Supabase</a:t>
            </a:r>
          </a:p>
        </p:txBody>
      </p:sp>
    </p:spTree>
    <p:extLst>
      <p:ext uri="{BB962C8B-B14F-4D97-AF65-F5344CB8AC3E}">
        <p14:creationId xmlns:p14="http://schemas.microsoft.com/office/powerpoint/2010/main" val="20809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8D16-D582-B7B5-CE49-6A99988D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2F419F-97B9-2CC7-5FFD-3A87DF1E2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4" t="-695" r="704" b="-695"/>
          <a:stretch>
            <a:fillRect/>
          </a:stretch>
        </p:blipFill>
        <p:spPr>
          <a:xfrm>
            <a:off x="4233612" y="781552"/>
            <a:ext cx="3371850" cy="4781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6D4234-31ED-16DD-BE3F-154BECAB892A}"/>
              </a:ext>
            </a:extLst>
          </p:cNvPr>
          <p:cNvSpPr txBox="1"/>
          <p:nvPr/>
        </p:nvSpPr>
        <p:spPr>
          <a:xfrm>
            <a:off x="962526" y="1379621"/>
            <a:ext cx="2269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Volvemos Flutter Flow</a:t>
            </a:r>
          </a:p>
          <a:p>
            <a:endParaRPr lang="es-ES" dirty="0"/>
          </a:p>
          <a:p>
            <a:r>
              <a:rPr lang="es-ES" dirty="0" err="1"/>
              <a:t>Add</a:t>
            </a:r>
            <a:r>
              <a:rPr lang="es-ES" dirty="0"/>
              <a:t> Page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184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B0789-5826-A088-7293-4D1246AEA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9C099-02EC-230E-5EAE-7F1BC852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9" y="1652253"/>
            <a:ext cx="5486402" cy="3104314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DE78B3-4448-12D0-E371-D2B6006C3CC7}"/>
              </a:ext>
            </a:extLst>
          </p:cNvPr>
          <p:cNvCxnSpPr/>
          <p:nvPr/>
        </p:nvCxnSpPr>
        <p:spPr>
          <a:xfrm>
            <a:off x="6096000" y="1973179"/>
            <a:ext cx="465221" cy="4491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86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FE3B-45FC-8DA4-03EB-C4A46D278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7C36B1-7E04-04A0-6697-F70AFE47A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1200150"/>
            <a:ext cx="7181850" cy="4457700"/>
          </a:xfrm>
          <a:prstGeom prst="rect">
            <a:avLst/>
          </a:prstGeom>
          <a:ln>
            <a:solidFill>
              <a:srgbClr val="00324D"/>
            </a:solidFill>
          </a:ln>
        </p:spPr>
      </p:pic>
    </p:spTree>
    <p:extLst>
      <p:ext uri="{BB962C8B-B14F-4D97-AF65-F5344CB8AC3E}">
        <p14:creationId xmlns:p14="http://schemas.microsoft.com/office/powerpoint/2010/main" val="1289422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164BC-D17B-7A0E-1134-AD8E8927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468DEA-CCA9-B4FF-0BE6-E61AEDFA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251283"/>
            <a:ext cx="9793455" cy="49685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5835D49-1C05-EC47-D393-B2E3582D77AA}"/>
              </a:ext>
            </a:extLst>
          </p:cNvPr>
          <p:cNvSpPr txBox="1"/>
          <p:nvPr/>
        </p:nvSpPr>
        <p:spPr>
          <a:xfrm>
            <a:off x="4040479" y="638176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(Autenticación) </a:t>
            </a:r>
            <a:r>
              <a:rPr lang="es-CO" sz="1600" dirty="0" err="1">
                <a:latin typeface="Work Sans Light" pitchFamily="2" charset="77"/>
              </a:rPr>
              <a:t>Auth</a:t>
            </a:r>
            <a:r>
              <a:rPr lang="es-CO" sz="1600" dirty="0">
                <a:latin typeface="Work Sans Light" pitchFamily="2" charset="77"/>
              </a:rPr>
              <a:t> -- &gt; Auth1</a:t>
            </a:r>
          </a:p>
        </p:txBody>
      </p:sp>
    </p:spTree>
    <p:extLst>
      <p:ext uri="{BB962C8B-B14F-4D97-AF65-F5344CB8AC3E}">
        <p14:creationId xmlns:p14="http://schemas.microsoft.com/office/powerpoint/2010/main" val="3836968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A1D3B-B3E4-C492-13F9-4FBC93DA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304109A-68C0-8606-A72A-C84AD240124C}"/>
              </a:ext>
            </a:extLst>
          </p:cNvPr>
          <p:cNvSpPr txBox="1"/>
          <p:nvPr/>
        </p:nvSpPr>
        <p:spPr>
          <a:xfrm>
            <a:off x="4040479" y="638176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(Autenticación) </a:t>
            </a:r>
            <a:r>
              <a:rPr lang="es-CO" sz="1600" dirty="0" err="1">
                <a:latin typeface="Work Sans Light" pitchFamily="2" charset="77"/>
              </a:rPr>
              <a:t>Auth</a:t>
            </a:r>
            <a:r>
              <a:rPr lang="es-CO" sz="1600" dirty="0">
                <a:latin typeface="Work Sans Light" pitchFamily="2" charset="77"/>
              </a:rPr>
              <a:t> -- &gt; Auth1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7F4D18-2E41-1FDD-B759-738E26BE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364" y="2037348"/>
            <a:ext cx="5385946" cy="1917030"/>
          </a:xfrm>
          <a:prstGeom prst="rect">
            <a:avLst/>
          </a:prstGeom>
        </p:spPr>
      </p:pic>
      <p:pic>
        <p:nvPicPr>
          <p:cNvPr id="6" name="Picture 2" descr="Imágenes de &quot;Flecha Hacia Arriba&quot;: descubre bancos de fotos, ilustraciones,  vectores y vídeos de 32 | Adobe Stock">
            <a:extLst>
              <a:ext uri="{FF2B5EF4-FFF2-40B4-BE49-F238E27FC236}">
                <a16:creationId xmlns:a16="http://schemas.microsoft.com/office/drawing/2014/main" id="{4B0117CA-91C8-0E35-DED6-FE581EB6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46" y="3954378"/>
            <a:ext cx="661234" cy="6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0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567E-DC9D-1FA3-D66F-A0E997E3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09F20C-C80A-22DC-27E8-971D0DE4D3DD}"/>
              </a:ext>
            </a:extLst>
          </p:cNvPr>
          <p:cNvSpPr txBox="1"/>
          <p:nvPr/>
        </p:nvSpPr>
        <p:spPr>
          <a:xfrm>
            <a:off x="4040479" y="638176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(Autenticación) </a:t>
            </a:r>
            <a:r>
              <a:rPr lang="es-CO" sz="1600" dirty="0" err="1">
                <a:latin typeface="Work Sans Light" pitchFamily="2" charset="77"/>
              </a:rPr>
              <a:t>Auth</a:t>
            </a:r>
            <a:r>
              <a:rPr lang="es-CO" sz="1600" dirty="0">
                <a:latin typeface="Work Sans Light" pitchFamily="2" charset="77"/>
              </a:rPr>
              <a:t> -- &gt; Auth1</a:t>
            </a:r>
          </a:p>
        </p:txBody>
      </p:sp>
      <p:pic>
        <p:nvPicPr>
          <p:cNvPr id="6" name="Picture 2" descr="Imágenes de &quot;Flecha Hacia Arriba&quot;: descubre bancos de fotos, ilustraciones,  vectores y vídeos de 32 | Adobe Stock">
            <a:extLst>
              <a:ext uri="{FF2B5EF4-FFF2-40B4-BE49-F238E27FC236}">
                <a16:creationId xmlns:a16="http://schemas.microsoft.com/office/drawing/2014/main" id="{777CC075-0BDC-7526-B986-5EF62CB8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04" y="3954378"/>
            <a:ext cx="661234" cy="6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F3A583-FB1A-52AA-54A7-7BE165BF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012" y="1696953"/>
            <a:ext cx="43719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18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015933" y="2228671"/>
            <a:ext cx="10160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Desarrollo de Software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295400" y="3321934"/>
            <a:ext cx="96583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Aplicativos Móviles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Flutter Flow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Supabase</a:t>
            </a: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AE301-DBF1-4979-F900-02E39B0FB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F211FD2-5F45-EFC9-A8E3-A6974057B17C}"/>
              </a:ext>
            </a:extLst>
          </p:cNvPr>
          <p:cNvSpPr txBox="1"/>
          <p:nvPr/>
        </p:nvSpPr>
        <p:spPr>
          <a:xfrm>
            <a:off x="4040479" y="638176"/>
            <a:ext cx="385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Dejamos esta estructura quitamos Login con Gmail, etc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A1DCBA-00DC-5694-6C02-427C6A9D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1510714"/>
            <a:ext cx="3314700" cy="4029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06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6B03D-A3B5-ABF4-0756-9D8B04CA1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9C9978C-9B70-A020-09D7-A7AB97D2BADC}"/>
              </a:ext>
            </a:extLst>
          </p:cNvPr>
          <p:cNvSpPr txBox="1"/>
          <p:nvPr/>
        </p:nvSpPr>
        <p:spPr>
          <a:xfrm>
            <a:off x="2063491" y="2228671"/>
            <a:ext cx="8065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0" dirty="0">
                <a:latin typeface="Work Sans Light" pitchFamily="2" charset="77"/>
              </a:rPr>
              <a:t>Corrección de Errores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41D970F-2875-CCDD-D26E-A2FA8A74892C}"/>
              </a:ext>
            </a:extLst>
          </p:cNvPr>
          <p:cNvCxnSpPr>
            <a:cxnSpLocks/>
          </p:cNvCxnSpPr>
          <p:nvPr/>
        </p:nvCxnSpPr>
        <p:spPr>
          <a:xfrm>
            <a:off x="2358189" y="3321934"/>
            <a:ext cx="7587916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619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4FC0B-FF8E-C4DF-1AC5-03F0A26D5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682D8B4-8DDC-82EF-37AB-B5423A8766DE}"/>
              </a:ext>
            </a:extLst>
          </p:cNvPr>
          <p:cNvSpPr txBox="1"/>
          <p:nvPr/>
        </p:nvSpPr>
        <p:spPr>
          <a:xfrm>
            <a:off x="4040479" y="638176"/>
            <a:ext cx="385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Dejamos esta estructura quitamos Login con Gmail, etc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5FF2A5-24BD-216B-07A4-248F0FB6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87" y="1719261"/>
            <a:ext cx="3314700" cy="4029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D85BDA-3004-6EF1-0C80-3DAAFD43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859" y="2002505"/>
            <a:ext cx="2847975" cy="542925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D2E320E-0EF7-7FE5-4A9B-C082B9BF3B21}"/>
              </a:ext>
            </a:extLst>
          </p:cNvPr>
          <p:cNvCxnSpPr/>
          <p:nvPr/>
        </p:nvCxnSpPr>
        <p:spPr>
          <a:xfrm flipV="1">
            <a:off x="8245642" y="2545430"/>
            <a:ext cx="449179" cy="7432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14C8D0C-C6A6-600A-4423-F63B5CBD92AD}"/>
              </a:ext>
            </a:extLst>
          </p:cNvPr>
          <p:cNvSpPr txBox="1"/>
          <p:nvPr/>
        </p:nvSpPr>
        <p:spPr>
          <a:xfrm>
            <a:off x="6318458" y="3441410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Nos marcar 12 Errores</a:t>
            </a:r>
          </a:p>
        </p:txBody>
      </p:sp>
    </p:spTree>
    <p:extLst>
      <p:ext uri="{BB962C8B-B14F-4D97-AF65-F5344CB8AC3E}">
        <p14:creationId xmlns:p14="http://schemas.microsoft.com/office/powerpoint/2010/main" val="3952683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AB3A8-C6EA-05AB-89FE-F95B0CDA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EDC02A6-4494-165B-FD12-66ECEDA3B770}"/>
              </a:ext>
            </a:extLst>
          </p:cNvPr>
          <p:cNvSpPr txBox="1"/>
          <p:nvPr/>
        </p:nvSpPr>
        <p:spPr>
          <a:xfrm>
            <a:off x="4040479" y="638176"/>
            <a:ext cx="385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Dejamos esta estructura quitamos Login con Gmail, etc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A1FEC8-AFBA-83CD-E9CD-94559CF4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37" y="1459005"/>
            <a:ext cx="4973052" cy="42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08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961C-A728-5A4D-5683-E1BA2129E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D6E0492-0AAB-9F93-1F33-1463826BD0CC}"/>
              </a:ext>
            </a:extLst>
          </p:cNvPr>
          <p:cNvSpPr txBox="1"/>
          <p:nvPr/>
        </p:nvSpPr>
        <p:spPr>
          <a:xfrm>
            <a:off x="4040479" y="638176"/>
            <a:ext cx="385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Dejamos esta estructura quitamos Login con Gmail, etc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72AC04-B17B-F084-92BE-DD7280E5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17" y="1933073"/>
            <a:ext cx="4315798" cy="369770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3AE41A-60B3-C832-CCF9-3AABFF12B3D7}"/>
              </a:ext>
            </a:extLst>
          </p:cNvPr>
          <p:cNvSpPr txBox="1"/>
          <p:nvPr/>
        </p:nvSpPr>
        <p:spPr>
          <a:xfrm>
            <a:off x="6264208" y="3412594"/>
            <a:ext cx="5672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Creamos una Page Authentication, requiere del servicio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página esta pensada para </a:t>
            </a:r>
            <a:r>
              <a:rPr lang="es-ES" dirty="0" err="1"/>
              <a:t>Firebase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Ir a los Botones y Borrar las Acciones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7508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0993-4614-3B3E-1371-CC2622A3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C0E569-B59D-6032-9C86-E36D2C72B7EA}"/>
              </a:ext>
            </a:extLst>
          </p:cNvPr>
          <p:cNvSpPr txBox="1"/>
          <p:nvPr/>
        </p:nvSpPr>
        <p:spPr>
          <a:xfrm>
            <a:off x="4040479" y="638176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latin typeface="Work Sans Light" pitchFamily="2" charset="77"/>
              </a:rPr>
              <a:t>Corrección de Errores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AF90395-3F44-70E7-C201-FD5632847C02}"/>
              </a:ext>
            </a:extLst>
          </p:cNvPr>
          <p:cNvSpPr txBox="1"/>
          <p:nvPr/>
        </p:nvSpPr>
        <p:spPr>
          <a:xfrm>
            <a:off x="1290688" y="2315867"/>
            <a:ext cx="9610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/>
              <a:t>Como estamos utilizando plantillas que son configuras con </a:t>
            </a:r>
            <a:r>
              <a:rPr lang="es-ES" sz="2800" b="1" dirty="0" err="1"/>
              <a:t>FireBase</a:t>
            </a:r>
            <a:r>
              <a:rPr lang="es-ES" sz="2800" dirty="0"/>
              <a:t> generan estos errores.</a:t>
            </a:r>
          </a:p>
          <a:p>
            <a:pPr algn="just"/>
            <a:endParaRPr lang="es-ES" sz="2800" dirty="0"/>
          </a:p>
          <a:p>
            <a:pPr algn="just"/>
            <a:r>
              <a:rPr lang="es-ES" sz="2800" dirty="0"/>
              <a:t>Hay que solucionarlos en los </a:t>
            </a:r>
            <a:r>
              <a:rPr lang="es-ES" sz="2800" dirty="0" err="1"/>
              <a:t>Action</a:t>
            </a:r>
            <a:r>
              <a:rPr lang="es-ES" sz="2800" dirty="0"/>
              <a:t> de los Botones. (</a:t>
            </a:r>
            <a:r>
              <a:rPr lang="es-ES" sz="2800" dirty="0" err="1"/>
              <a:t>Elimnar</a:t>
            </a:r>
            <a:r>
              <a:rPr lang="es-ES" sz="2800" dirty="0"/>
              <a:t>)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945642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7ACCF-B54F-D225-8023-147F8EAE4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FC4D3CE-5792-6A3B-BECA-2B65A9ECE241}"/>
              </a:ext>
            </a:extLst>
          </p:cNvPr>
          <p:cNvSpPr txBox="1"/>
          <p:nvPr/>
        </p:nvSpPr>
        <p:spPr>
          <a:xfrm>
            <a:off x="4040479" y="638176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Borrar Acciones de los Botones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FB1343-55F4-D68A-6185-C92B4BFED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99" y="1397417"/>
            <a:ext cx="3343275" cy="44481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12718F-87C7-D9EF-78B0-EE8618A2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972" y="1712495"/>
            <a:ext cx="2809875" cy="304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53157A-D855-C28A-E45D-1DDB25C34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676" y="1712495"/>
            <a:ext cx="2943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3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4C880-D3C4-AC87-E868-D29C27F74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F02B559-7D57-71C1-D92E-2BA7A1D3E02A}"/>
              </a:ext>
            </a:extLst>
          </p:cNvPr>
          <p:cNvSpPr txBox="1"/>
          <p:nvPr/>
        </p:nvSpPr>
        <p:spPr>
          <a:xfrm>
            <a:off x="4040479" y="638176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Borrar Acciones de los Botones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F770D0-2D3C-6895-5586-1E56DD2A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88" y="2201778"/>
            <a:ext cx="6640150" cy="12272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24A2A4B-EBEE-9E12-336C-60EEB0F66057}"/>
              </a:ext>
            </a:extLst>
          </p:cNvPr>
          <p:cNvSpPr txBox="1"/>
          <p:nvPr/>
        </p:nvSpPr>
        <p:spPr>
          <a:xfrm>
            <a:off x="5781047" y="3662113"/>
            <a:ext cx="385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Bajamos a 9 Errores de 12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Borramos los Botones de Gmail, etc</a:t>
            </a:r>
          </a:p>
        </p:txBody>
      </p:sp>
    </p:spTree>
    <p:extLst>
      <p:ext uri="{BB962C8B-B14F-4D97-AF65-F5344CB8AC3E}">
        <p14:creationId xmlns:p14="http://schemas.microsoft.com/office/powerpoint/2010/main" val="2523995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2085-09DA-3C6D-906B-A7AD51D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45C2602-69F4-B3C9-998F-270FE9343794}"/>
              </a:ext>
            </a:extLst>
          </p:cNvPr>
          <p:cNvSpPr txBox="1"/>
          <p:nvPr/>
        </p:nvSpPr>
        <p:spPr>
          <a:xfrm>
            <a:off x="4040479" y="638176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Borrar Acciones de los Botones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2080E2-CF64-A300-7ADB-B33E70D421B8}"/>
              </a:ext>
            </a:extLst>
          </p:cNvPr>
          <p:cNvSpPr txBox="1"/>
          <p:nvPr/>
        </p:nvSpPr>
        <p:spPr>
          <a:xfrm>
            <a:off x="5781047" y="366211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Estos 3 errores es por Autenticación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7ABC5-4D5E-2E89-5D87-E0662256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636" y="2422357"/>
            <a:ext cx="5470054" cy="9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2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E4F79-4DFF-0AC3-05CE-1854C6749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D9ED4C8-ACA2-A32C-359B-F143F64258D1}"/>
              </a:ext>
            </a:extLst>
          </p:cNvPr>
          <p:cNvSpPr txBox="1"/>
          <p:nvPr/>
        </p:nvSpPr>
        <p:spPr>
          <a:xfrm>
            <a:off x="4040479" y="638176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Borrar Acciones de los Botones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A5EA60-9450-A096-772E-CB58C367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3" b="433"/>
          <a:stretch>
            <a:fillRect/>
          </a:stretch>
        </p:blipFill>
        <p:spPr>
          <a:xfrm>
            <a:off x="1186865" y="1602205"/>
            <a:ext cx="3305175" cy="2819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B40AF0-C2B9-761D-78B8-F19AAB5CB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12" y="1602205"/>
            <a:ext cx="2800350" cy="2247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B1C054-31C2-9A30-C0EC-EE2991906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084" y="1602205"/>
            <a:ext cx="3095624" cy="7715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76E0928-84D5-2C65-DD65-95A812928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084" y="2726155"/>
            <a:ext cx="30956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B3C2-56DE-A3CF-BDA5-250904F5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48164F-AD58-FCB4-D63D-CCA81C11C8BA}"/>
              </a:ext>
            </a:extLst>
          </p:cNvPr>
          <p:cNvSpPr txBox="1"/>
          <p:nvPr/>
        </p:nvSpPr>
        <p:spPr>
          <a:xfrm>
            <a:off x="1257980" y="2228671"/>
            <a:ext cx="9676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Creación del Proyecto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AA3B68-6669-71F3-73D5-803C5C174544}"/>
              </a:ext>
            </a:extLst>
          </p:cNvPr>
          <p:cNvCxnSpPr>
            <a:cxnSpLocks/>
          </p:cNvCxnSpPr>
          <p:nvPr/>
        </p:nvCxnSpPr>
        <p:spPr>
          <a:xfrm>
            <a:off x="1543050" y="3321934"/>
            <a:ext cx="91630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65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6CC0-B8D6-68AC-8859-2D205B8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6323244-D55A-7EA1-DA86-239D448B3B2C}"/>
              </a:ext>
            </a:extLst>
          </p:cNvPr>
          <p:cNvSpPr txBox="1"/>
          <p:nvPr/>
        </p:nvSpPr>
        <p:spPr>
          <a:xfrm>
            <a:off x="4040479" y="638176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Borrar Acciones de los Botones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2B63CC-C4D9-7B75-C571-8AD3FD06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84" y="2077451"/>
            <a:ext cx="6889832" cy="10988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F44CAA-D445-BC83-EEAE-8C0B4CB30F2A}"/>
              </a:ext>
            </a:extLst>
          </p:cNvPr>
          <p:cNvSpPr txBox="1"/>
          <p:nvPr/>
        </p:nvSpPr>
        <p:spPr>
          <a:xfrm>
            <a:off x="4417469" y="3512387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El proyecto no tiene errores</a:t>
            </a:r>
          </a:p>
        </p:txBody>
      </p:sp>
    </p:spTree>
    <p:extLst>
      <p:ext uri="{BB962C8B-B14F-4D97-AF65-F5344CB8AC3E}">
        <p14:creationId xmlns:p14="http://schemas.microsoft.com/office/powerpoint/2010/main" val="406419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B7D2-BFE9-3E5A-A5A8-4BE122DCC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0107F32-AB2F-D261-8F5A-63E6837C7358}"/>
              </a:ext>
            </a:extLst>
          </p:cNvPr>
          <p:cNvSpPr txBox="1"/>
          <p:nvPr/>
        </p:nvSpPr>
        <p:spPr>
          <a:xfrm>
            <a:off x="1603428" y="2228671"/>
            <a:ext cx="8985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400" dirty="0">
                <a:latin typeface="Work Sans Light" pitchFamily="2" charset="77"/>
              </a:rPr>
              <a:t>Conectar Proyecto con Supabase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44B37D3-02D0-155A-11EC-BAF82987FF64}"/>
              </a:ext>
            </a:extLst>
          </p:cNvPr>
          <p:cNvCxnSpPr>
            <a:cxnSpLocks/>
          </p:cNvCxnSpPr>
          <p:nvPr/>
        </p:nvCxnSpPr>
        <p:spPr>
          <a:xfrm>
            <a:off x="1778924" y="2856428"/>
            <a:ext cx="8678487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897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6C26A-23B2-6812-DA16-0651FF5E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C9970E3-E957-3CE2-C6D4-79CBEA0C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97" y="2091995"/>
            <a:ext cx="4128460" cy="32194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07C56A8-AEEE-E81A-25C6-71063FB9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9" t="5960" r="13729" b="5960"/>
          <a:stretch>
            <a:fillRect/>
          </a:stretch>
        </p:blipFill>
        <p:spPr>
          <a:xfrm>
            <a:off x="3050349" y="2121568"/>
            <a:ext cx="1695764" cy="158014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F88C7E9-D0AF-B560-C9F3-8BFFDFC52981}"/>
              </a:ext>
            </a:extLst>
          </p:cNvPr>
          <p:cNvSpPr txBox="1"/>
          <p:nvPr/>
        </p:nvSpPr>
        <p:spPr>
          <a:xfrm>
            <a:off x="1971047" y="3881355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Settings and Integrations</a:t>
            </a:r>
          </a:p>
        </p:txBody>
      </p:sp>
    </p:spTree>
    <p:extLst>
      <p:ext uri="{BB962C8B-B14F-4D97-AF65-F5344CB8AC3E}">
        <p14:creationId xmlns:p14="http://schemas.microsoft.com/office/powerpoint/2010/main" val="1524295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DD436-25A5-24C9-E862-AB88AB513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075C16-BC2B-5333-5CB6-780287D99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71" y="1949114"/>
            <a:ext cx="7822552" cy="18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27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1D07-27FB-807B-E264-8B7D77629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306E390-0D8B-1878-5CCF-DC990D17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91" y="1690186"/>
            <a:ext cx="8486775" cy="27717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44326E-EABA-BB7A-26F4-C0DD502842B1}"/>
              </a:ext>
            </a:extLst>
          </p:cNvPr>
          <p:cNvSpPr txBox="1"/>
          <p:nvPr/>
        </p:nvSpPr>
        <p:spPr>
          <a:xfrm>
            <a:off x="1935891" y="4651377"/>
            <a:ext cx="8547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s-CO" sz="2000" dirty="0" err="1">
                <a:latin typeface="Work Sans Light" pitchFamily="2" charset="77"/>
              </a:rPr>
              <a:t>Url</a:t>
            </a:r>
            <a:r>
              <a:rPr lang="es-CO" sz="2000" dirty="0">
                <a:latin typeface="Work Sans Light" pitchFamily="2" charset="77"/>
              </a:rPr>
              <a:t> de la API de Supabase</a:t>
            </a:r>
          </a:p>
          <a:p>
            <a:pPr marL="285750" indent="-285750">
              <a:buBlip>
                <a:blip r:embed="rId4"/>
              </a:buBlip>
            </a:pPr>
            <a:r>
              <a:rPr lang="es-CO" sz="2000" dirty="0">
                <a:latin typeface="Work Sans Light" pitchFamily="2" charset="77"/>
              </a:rPr>
              <a:t>And Key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F85A628-2D15-C236-3EE4-30F43010597F}"/>
              </a:ext>
            </a:extLst>
          </p:cNvPr>
          <p:cNvSpPr txBox="1"/>
          <p:nvPr/>
        </p:nvSpPr>
        <p:spPr>
          <a:xfrm>
            <a:off x="1935891" y="995313"/>
            <a:ext cx="475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latin typeface="Work Sans Light" pitchFamily="2" charset="77"/>
              </a:rPr>
              <a:t>Conecta FlutterFlow con Supabase</a:t>
            </a:r>
          </a:p>
        </p:txBody>
      </p:sp>
    </p:spTree>
    <p:extLst>
      <p:ext uri="{BB962C8B-B14F-4D97-AF65-F5344CB8AC3E}">
        <p14:creationId xmlns:p14="http://schemas.microsoft.com/office/powerpoint/2010/main" val="3142265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B39-82F0-EBF6-AA37-35C85B04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93B9D10-6C83-D9D4-F21D-97C5E62A615F}"/>
              </a:ext>
            </a:extLst>
          </p:cNvPr>
          <p:cNvSpPr txBox="1"/>
          <p:nvPr/>
        </p:nvSpPr>
        <p:spPr>
          <a:xfrm>
            <a:off x="814754" y="2228671"/>
            <a:ext cx="10562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dirty="0">
                <a:latin typeface="Work Sans Light" pitchFamily="2" charset="77"/>
              </a:rPr>
              <a:t>Supabase crear Tabla Autenticación vs Usuarios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0F329F6-9874-7EE8-0CD6-985339CAAB19}"/>
              </a:ext>
            </a:extLst>
          </p:cNvPr>
          <p:cNvCxnSpPr>
            <a:cxnSpLocks/>
          </p:cNvCxnSpPr>
          <p:nvPr/>
        </p:nvCxnSpPr>
        <p:spPr>
          <a:xfrm>
            <a:off x="1009650" y="2875002"/>
            <a:ext cx="1017270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0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90292-5E62-CB4C-7223-E6490D350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6D9EF-BA3E-5D7F-E5F4-34A1604EA645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295020-A8D8-643F-5075-94E282B7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77" y="1724525"/>
            <a:ext cx="9313446" cy="4082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0E6807-3A9E-68D1-5457-4547215663E9}"/>
              </a:ext>
            </a:extLst>
          </p:cNvPr>
          <p:cNvSpPr txBox="1"/>
          <p:nvPr/>
        </p:nvSpPr>
        <p:spPr>
          <a:xfrm>
            <a:off x="4168816" y="112965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Crear un Cuenta en Supabase</a:t>
            </a:r>
          </a:p>
        </p:txBody>
      </p:sp>
    </p:spTree>
    <p:extLst>
      <p:ext uri="{BB962C8B-B14F-4D97-AF65-F5344CB8AC3E}">
        <p14:creationId xmlns:p14="http://schemas.microsoft.com/office/powerpoint/2010/main" val="282421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A000-C2B7-B935-74A6-01591743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B4653-ECB5-D97C-2FAD-3BA972ABFF4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5455B5-5813-2621-B5B3-CD098DC9918C}"/>
              </a:ext>
            </a:extLst>
          </p:cNvPr>
          <p:cNvSpPr txBox="1"/>
          <p:nvPr/>
        </p:nvSpPr>
        <p:spPr>
          <a:xfrm>
            <a:off x="3880056" y="2028616"/>
            <a:ext cx="61141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Crear un Proyecto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Asignar Nombre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Asignar Zona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Damos Clic en el Proyecto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Project Settings</a:t>
            </a:r>
          </a:p>
          <a:p>
            <a:pPr algn="ctr"/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3492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E42BC-0066-2B55-BF0E-D9CB25E36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94765-AC58-5D58-FE29-B23DD36A834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1A267A-7F93-759C-0690-4475A57D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06" y="1596189"/>
            <a:ext cx="9973930" cy="401854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119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558FD-6910-9396-A26F-15BC06718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6D391-DB84-65B7-AC77-46EA401E0762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92F2CE-BA73-5450-3E07-A1A83057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162" y="1563344"/>
            <a:ext cx="9400674" cy="37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7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8CAD-D8F1-5BBD-F050-390421C36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CFF8142-7DD2-777E-D826-C972D5DC9353}"/>
              </a:ext>
            </a:extLst>
          </p:cNvPr>
          <p:cNvSpPr txBox="1"/>
          <p:nvPr/>
        </p:nvSpPr>
        <p:spPr>
          <a:xfrm>
            <a:off x="4088605" y="3679430"/>
            <a:ext cx="430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accent2"/>
                </a:solidFill>
                <a:latin typeface="Work Sans Light" pitchFamily="2" charset="77"/>
              </a:rPr>
              <a:t>https://www.flutterflow.io/</a:t>
            </a:r>
          </a:p>
        </p:txBody>
      </p:sp>
      <p:pic>
        <p:nvPicPr>
          <p:cNvPr id="1026" name="Picture 2" descr="Getting Started | FlutterFlow Documentation">
            <a:extLst>
              <a:ext uri="{FF2B5EF4-FFF2-40B4-BE49-F238E27FC236}">
                <a16:creationId xmlns:a16="http://schemas.microsoft.com/office/drawing/2014/main" id="{1AF165B6-011F-1041-32F2-EC1F27B0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7" y="1290810"/>
            <a:ext cx="2662990" cy="2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16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D3ADA-E5E2-D7B0-2237-1AF12DBD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8DE98-3CA1-0B43-45E4-0B62C13F9E7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01BBF3-46FF-DD54-D634-486C9838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21" y="1739071"/>
            <a:ext cx="10042358" cy="389320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2698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F0A81-3EA1-C3D5-A040-E94E2973B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52224-32F0-03F4-7677-EA8F4AB0CC86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D41CEF-F8B7-AF0C-3D81-F96F29DA6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4" y="1660358"/>
            <a:ext cx="10210632" cy="35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1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9AF9C-DD2B-5B86-C43A-95C14E3BC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64842-B0B6-79B6-6086-BB452661F02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BDC824-9D36-3825-5C49-7A0DC40BC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1452562"/>
            <a:ext cx="93440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60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FB965-E559-98EC-AA5F-A8EBB712B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B3583-6F13-2819-6A61-466AAA185E2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F0F93AB-CE49-B6E6-BF0A-A4874FB73560}"/>
              </a:ext>
            </a:extLst>
          </p:cNvPr>
          <p:cNvSpPr txBox="1"/>
          <p:nvPr/>
        </p:nvSpPr>
        <p:spPr>
          <a:xfrm>
            <a:off x="1507957" y="2108222"/>
            <a:ext cx="97054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Cuando por primera vez se conecta a Supabase no debe mostrar nada en la Conexión porque el proyecto no tiene tablas. </a:t>
            </a:r>
          </a:p>
          <a:p>
            <a:endParaRPr lang="es-CO" sz="2400" dirty="0">
              <a:latin typeface="Work Sans Light" pitchFamily="2" charset="77"/>
            </a:endParaRPr>
          </a:p>
          <a:p>
            <a:r>
              <a:rPr lang="es-CO" sz="2400" dirty="0">
                <a:latin typeface="Work Sans Light" pitchFamily="2" charset="77"/>
              </a:rPr>
              <a:t>Si ya tiene tabas muestra la lista y los campos. Como vimos en el Ejemplo.</a:t>
            </a:r>
          </a:p>
          <a:p>
            <a:endParaRPr lang="es-CO" sz="2400" dirty="0">
              <a:latin typeface="Work Sans Light" pitchFamily="2" charset="77"/>
            </a:endParaRPr>
          </a:p>
          <a:p>
            <a:r>
              <a:rPr lang="es-CO" sz="2400" dirty="0">
                <a:latin typeface="Work Sans Light" pitchFamily="2" charset="77"/>
              </a:rPr>
              <a:t>En nuestro ejercicio vamos a crear Autenticación</a:t>
            </a:r>
          </a:p>
        </p:txBody>
      </p:sp>
    </p:spTree>
    <p:extLst>
      <p:ext uri="{BB962C8B-B14F-4D97-AF65-F5344CB8AC3E}">
        <p14:creationId xmlns:p14="http://schemas.microsoft.com/office/powerpoint/2010/main" val="1203719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411A-25D4-5AE0-AD7D-D8CC0A5C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8EE5A7C-309E-297B-0A54-26013A99D330}"/>
              </a:ext>
            </a:extLst>
          </p:cNvPr>
          <p:cNvSpPr txBox="1"/>
          <p:nvPr/>
        </p:nvSpPr>
        <p:spPr>
          <a:xfrm>
            <a:off x="1678775" y="2228671"/>
            <a:ext cx="8834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latin typeface="Work Sans Light" pitchFamily="2" charset="77"/>
              </a:rPr>
              <a:t>Activar tabla de Autenticación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E60234D-B50A-8137-A0CF-76BB2ED74016}"/>
              </a:ext>
            </a:extLst>
          </p:cNvPr>
          <p:cNvCxnSpPr>
            <a:cxnSpLocks/>
          </p:cNvCxnSpPr>
          <p:nvPr/>
        </p:nvCxnSpPr>
        <p:spPr>
          <a:xfrm>
            <a:off x="1847850" y="2951202"/>
            <a:ext cx="845820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836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0C3D-24F8-4AD8-8F4B-65526CDD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40441-416C-A694-1CB3-B60546C7990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67B6465-ED42-9B7B-821B-A3A90B872C7A}"/>
              </a:ext>
            </a:extLst>
          </p:cNvPr>
          <p:cNvSpPr txBox="1"/>
          <p:nvPr/>
        </p:nvSpPr>
        <p:spPr>
          <a:xfrm>
            <a:off x="1074822" y="2542327"/>
            <a:ext cx="10732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Ir a Supabase, posiblemente no hay tablas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Damos clic en Authentication, muestra tabla Users</a:t>
            </a:r>
          </a:p>
          <a:p>
            <a:pPr marL="285750" indent="-285750">
              <a:buBlip>
                <a:blip r:embed="rId3"/>
              </a:buBlip>
            </a:pP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4736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E415A-E07A-AE23-5D26-60EC774B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1F5F7-AC47-60AA-2B3F-DA3F233C4A79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DCD046-575C-34B7-E765-EB48F691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695700"/>
            <a:ext cx="9944100" cy="26003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A99CC6-55E7-A040-39A9-8893BB8FC2C4}"/>
              </a:ext>
            </a:extLst>
          </p:cNvPr>
          <p:cNvSpPr txBox="1"/>
          <p:nvPr/>
        </p:nvSpPr>
        <p:spPr>
          <a:xfrm>
            <a:off x="1123951" y="4565016"/>
            <a:ext cx="994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Work Sans Light" pitchFamily="2" charset="77"/>
              </a:rPr>
              <a:t>Supabase nos da esta tabla para guardar datos de los usuarios autenticados y autorizados para ingresar al aplicativo</a:t>
            </a:r>
          </a:p>
        </p:txBody>
      </p:sp>
    </p:spTree>
    <p:extLst>
      <p:ext uri="{BB962C8B-B14F-4D97-AF65-F5344CB8AC3E}">
        <p14:creationId xmlns:p14="http://schemas.microsoft.com/office/powerpoint/2010/main" val="689318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7EBB-17DF-51C3-BA6F-F539B9A11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77C6B50-305A-6F16-7D74-31D5BC08CA8D}"/>
              </a:ext>
            </a:extLst>
          </p:cNvPr>
          <p:cNvSpPr txBox="1"/>
          <p:nvPr/>
        </p:nvSpPr>
        <p:spPr>
          <a:xfrm>
            <a:off x="2557220" y="2228671"/>
            <a:ext cx="7077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latin typeface="Work Sans Light" pitchFamily="2" charset="77"/>
              </a:rPr>
              <a:t>Crear Tabla de Usuarios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623E9F3-9A03-1C16-A72F-BCF194E4972F}"/>
              </a:ext>
            </a:extLst>
          </p:cNvPr>
          <p:cNvCxnSpPr>
            <a:cxnSpLocks/>
          </p:cNvCxnSpPr>
          <p:nvPr/>
        </p:nvCxnSpPr>
        <p:spPr>
          <a:xfrm>
            <a:off x="2781300" y="2913102"/>
            <a:ext cx="66865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669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FA74C-BF3A-93AD-F67C-4E051C5BD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B461E-5566-C7B0-A797-C959BF76BE78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F8AD17-3229-3D39-8770-9D1158FD2641}"/>
              </a:ext>
            </a:extLst>
          </p:cNvPr>
          <p:cNvSpPr txBox="1"/>
          <p:nvPr/>
        </p:nvSpPr>
        <p:spPr>
          <a:xfrm>
            <a:off x="1155033" y="2189400"/>
            <a:ext cx="107321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</a:t>
            </a:r>
            <a:r>
              <a:rPr lang="es-CO" sz="2800" dirty="0">
                <a:latin typeface="Work Sans Light" pitchFamily="2" charset="77"/>
              </a:rPr>
              <a:t>Podemos crear una tabla pública de usuarios con   </a:t>
            </a:r>
          </a:p>
          <a:p>
            <a:r>
              <a:rPr lang="es-CO" sz="2800" dirty="0">
                <a:latin typeface="Work Sans Light" pitchFamily="2" charset="77"/>
              </a:rPr>
              <a:t>     datos adicionales a los autorizados en autenticación.</a:t>
            </a:r>
          </a:p>
          <a:p>
            <a:r>
              <a:rPr lang="es-CO" sz="2800" dirty="0">
                <a:latin typeface="Work Sans Light" pitchFamily="2" charset="77"/>
              </a:rPr>
              <a:t>     </a:t>
            </a:r>
            <a:r>
              <a:rPr lang="es-CO" sz="2800" b="1" dirty="0">
                <a:latin typeface="Work Sans Light" pitchFamily="2" charset="77"/>
              </a:rPr>
              <a:t>Ej:</a:t>
            </a:r>
            <a:r>
              <a:rPr lang="es-CO" sz="2800" dirty="0">
                <a:latin typeface="Work Sans Light" pitchFamily="2" charset="77"/>
              </a:rPr>
              <a:t>  Profesión de la persona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Hacer Registro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6582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C4267-2531-EDB1-8841-62450162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4E952-891B-BDF6-E552-74CA8E21E00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88B53A-3D94-FF5E-EDE2-2D2955E44261}"/>
              </a:ext>
            </a:extLst>
          </p:cNvPr>
          <p:cNvSpPr txBox="1"/>
          <p:nvPr/>
        </p:nvSpPr>
        <p:spPr>
          <a:xfrm>
            <a:off x="1155033" y="2189400"/>
            <a:ext cx="1073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</a:t>
            </a:r>
            <a:r>
              <a:rPr lang="es-CO" sz="2800" dirty="0">
                <a:latin typeface="Work Sans Light" pitchFamily="2" charset="77"/>
              </a:rPr>
              <a:t>Vamos a crear a tabla pública usuarios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878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3C8D0-4B9C-23FD-CCDB-0B6BEDEB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818E02F-83FA-DDD4-FF61-169BBD73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82" y="813029"/>
            <a:ext cx="9935435" cy="51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07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E1E8-10D0-97CC-51A6-324D1E769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95546-FEDB-636C-6891-3ADC0886A9D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031ED3-4803-98AC-B561-3B48D825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53" y="1347963"/>
            <a:ext cx="4940968" cy="448291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8B9D25-7F2B-6B20-4A4E-E5BD887A71F6}"/>
              </a:ext>
            </a:extLst>
          </p:cNvPr>
          <p:cNvSpPr txBox="1"/>
          <p:nvPr/>
        </p:nvSpPr>
        <p:spPr>
          <a:xfrm>
            <a:off x="741986" y="2928721"/>
            <a:ext cx="994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Work Sans Light" pitchFamily="2" charset="77"/>
              </a:rPr>
              <a:t>Desmarcar RLS Seguridad de la Tabla</a:t>
            </a:r>
          </a:p>
        </p:txBody>
      </p:sp>
    </p:spTree>
    <p:extLst>
      <p:ext uri="{BB962C8B-B14F-4D97-AF65-F5344CB8AC3E}">
        <p14:creationId xmlns:p14="http://schemas.microsoft.com/office/powerpoint/2010/main" val="3292865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DEA78-458D-D2E7-4CC1-EE3E31FC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EB84A-CD09-921A-D2FC-EFC4853587F5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28F01E-0D03-A683-D428-AD1ABBBC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87" y="1247775"/>
            <a:ext cx="4772025" cy="43624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896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7273F-F7B8-5BC9-3779-18E625E33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D6D4B-E689-2FB4-0F3D-E3E4FB9C5F62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E61D0E-1C87-CB7F-B720-E2B77955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1347787"/>
            <a:ext cx="6057900" cy="41624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3024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B5B23-B21D-3548-BE4C-2E5634B2F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848B695-1ECD-1E80-0F22-0D49CE8BB4B5}"/>
              </a:ext>
            </a:extLst>
          </p:cNvPr>
          <p:cNvSpPr txBox="1"/>
          <p:nvPr/>
        </p:nvSpPr>
        <p:spPr>
          <a:xfrm>
            <a:off x="1003113" y="2228671"/>
            <a:ext cx="1018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dirty="0">
                <a:latin typeface="Work Sans Light" pitchFamily="2" charset="77"/>
              </a:rPr>
              <a:t>Vincular Tablas Autenticación vs Usuarios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637987E-61DA-0234-1B08-234357694A83}"/>
              </a:ext>
            </a:extLst>
          </p:cNvPr>
          <p:cNvCxnSpPr>
            <a:cxnSpLocks/>
          </p:cNvCxnSpPr>
          <p:nvPr/>
        </p:nvCxnSpPr>
        <p:spPr>
          <a:xfrm>
            <a:off x="1162050" y="2936557"/>
            <a:ext cx="986790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381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EF61A-3B85-4EEC-777E-FB8418009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D06B-C19D-9F96-DF28-26D699C8271E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22726F-7549-EF93-20F3-687F5C8D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25" y="1134321"/>
            <a:ext cx="6086475" cy="51244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99E7074-1715-61D8-D3BF-6CD112809EF2}"/>
              </a:ext>
            </a:extLst>
          </p:cNvPr>
          <p:cNvSpPr txBox="1"/>
          <p:nvPr/>
        </p:nvSpPr>
        <p:spPr>
          <a:xfrm>
            <a:off x="456236" y="2865548"/>
            <a:ext cx="994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Work Sans Light" pitchFamily="2" charset="77"/>
              </a:rPr>
              <a:t>Relacionar las dos Tablas</a:t>
            </a:r>
          </a:p>
          <a:p>
            <a:pPr algn="just"/>
            <a:endParaRPr lang="es-CO" sz="1600" dirty="0">
              <a:latin typeface="Work Sans Light" pitchFamily="2" charset="77"/>
            </a:endParaRPr>
          </a:p>
          <a:p>
            <a:pPr algn="just"/>
            <a:r>
              <a:rPr lang="es-CO" sz="1600" dirty="0">
                <a:latin typeface="Work Sans Light" pitchFamily="2" charset="77"/>
              </a:rPr>
              <a:t>Seleccionar Add Foreign key relations</a:t>
            </a:r>
          </a:p>
        </p:txBody>
      </p:sp>
    </p:spTree>
    <p:extLst>
      <p:ext uri="{BB962C8B-B14F-4D97-AF65-F5344CB8AC3E}">
        <p14:creationId xmlns:p14="http://schemas.microsoft.com/office/powerpoint/2010/main" val="1247646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B730-5D2D-973C-AA50-0F7D252F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71463-9B95-4659-F92A-62A659FB60C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B8D999-4DF1-5E07-B4B7-784CF489F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1171575"/>
            <a:ext cx="4038600" cy="45148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14BECDF-2878-339A-0B6C-ED236EA3B4CC}"/>
              </a:ext>
            </a:extLst>
          </p:cNvPr>
          <p:cNvSpPr txBox="1"/>
          <p:nvPr/>
        </p:nvSpPr>
        <p:spPr>
          <a:xfrm>
            <a:off x="456236" y="2865548"/>
            <a:ext cx="994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Work Sans Light" pitchFamily="2" charset="77"/>
              </a:rPr>
              <a:t>Seleccionamos </a:t>
            </a:r>
            <a:r>
              <a:rPr lang="es-CO" sz="1600" dirty="0" err="1">
                <a:latin typeface="Work Sans Light" pitchFamily="2" charset="77"/>
              </a:rPr>
              <a:t>Auth</a:t>
            </a:r>
            <a:r>
              <a:rPr lang="es-CO" sz="1600" dirty="0">
                <a:latin typeface="Work Sans Light" pitchFamily="2" charset="77"/>
              </a:rPr>
              <a:t> con </a:t>
            </a:r>
            <a:r>
              <a:rPr lang="es-CO" sz="1600" dirty="0" err="1">
                <a:latin typeface="Work Sans Light" pitchFamily="2" charset="77"/>
              </a:rPr>
              <a:t>User</a:t>
            </a:r>
            <a:endParaRPr lang="es-CO" sz="1600" dirty="0">
              <a:latin typeface="Work Sans Light" pitchFamily="2" charset="77"/>
            </a:endParaRPr>
          </a:p>
          <a:p>
            <a:pPr algn="just"/>
            <a:endParaRPr lang="es-CO" sz="1600" dirty="0">
              <a:latin typeface="Work Sans Light" pitchFamily="2" charset="77"/>
            </a:endParaRPr>
          </a:p>
          <a:p>
            <a:pPr algn="just"/>
            <a:r>
              <a:rPr lang="es-CO" sz="1600" dirty="0">
                <a:latin typeface="Work Sans Light" pitchFamily="2" charset="77"/>
              </a:rPr>
              <a:t>En a parte inferior colocamos</a:t>
            </a:r>
          </a:p>
          <a:p>
            <a:pPr algn="just"/>
            <a:endParaRPr lang="es-CO" sz="1600" dirty="0">
              <a:latin typeface="Work Sans Light" pitchFamily="2" charset="77"/>
            </a:endParaRPr>
          </a:p>
          <a:p>
            <a:pPr algn="just"/>
            <a:r>
              <a:rPr lang="es-CO" sz="1600" dirty="0">
                <a:latin typeface="Work Sans Light" pitchFamily="2" charset="77"/>
              </a:rPr>
              <a:t>Las Tabas de nuestro App</a:t>
            </a:r>
          </a:p>
        </p:txBody>
      </p:sp>
    </p:spTree>
    <p:extLst>
      <p:ext uri="{BB962C8B-B14F-4D97-AF65-F5344CB8AC3E}">
        <p14:creationId xmlns:p14="http://schemas.microsoft.com/office/powerpoint/2010/main" val="1350405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06318-AC6E-A960-B1B2-449F8161F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3CCC5-363E-9D22-367E-6525EAA6FFE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327A1B-D1E9-265D-4FAB-27181ABDA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2" r="992"/>
          <a:stretch>
            <a:fillRect/>
          </a:stretch>
        </p:blipFill>
        <p:spPr>
          <a:xfrm>
            <a:off x="2990850" y="1538287"/>
            <a:ext cx="6210300" cy="37814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554575F-3030-7F1A-AA9B-BBB56048ABA0}"/>
              </a:ext>
            </a:extLst>
          </p:cNvPr>
          <p:cNvSpPr txBox="1"/>
          <p:nvPr/>
        </p:nvSpPr>
        <p:spPr>
          <a:xfrm>
            <a:off x="2990850" y="5319712"/>
            <a:ext cx="994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Work Sans Light" pitchFamily="2" charset="77"/>
              </a:rPr>
              <a:t>Como genera error por dato </a:t>
            </a:r>
            <a:r>
              <a:rPr lang="es-CO" sz="1600" dirty="0" err="1">
                <a:latin typeface="Work Sans Light" pitchFamily="2" charset="77"/>
              </a:rPr>
              <a:t>uui</a:t>
            </a:r>
            <a:r>
              <a:rPr lang="es-CO" sz="1600" dirty="0">
                <a:latin typeface="Work Sans Light" pitchFamily="2" charset="77"/>
              </a:rPr>
              <a:t> vamos a usuarios y dejamos el mismo tipo </a:t>
            </a:r>
            <a:r>
              <a:rPr lang="es-CO" sz="1600" dirty="0" err="1">
                <a:latin typeface="Work Sans Light" pitchFamily="2" charset="77"/>
              </a:rPr>
              <a:t>uui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3405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F3452-D013-0E16-AFE4-6790DC051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63358-E139-75F8-E332-4E4008B1465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ABE94C-419D-560B-7998-4CBB01AB9F12}"/>
              </a:ext>
            </a:extLst>
          </p:cNvPr>
          <p:cNvSpPr txBox="1"/>
          <p:nvPr/>
        </p:nvSpPr>
        <p:spPr>
          <a:xfrm>
            <a:off x="2062351" y="2491085"/>
            <a:ext cx="88344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Marcar Id de Usuarios y id de Autenticación y dar clic en Save</a:t>
            </a:r>
          </a:p>
          <a:p>
            <a:endParaRPr lang="es-ES" sz="2400" dirty="0"/>
          </a:p>
          <a:p>
            <a:r>
              <a:rPr lang="es-ES" sz="2400" dirty="0"/>
              <a:t>Si hay que hacer cambios en la Tabla vamos a los 3 puntos y editamos</a:t>
            </a:r>
          </a:p>
          <a:p>
            <a:r>
              <a:rPr lang="es-ES" sz="2400" dirty="0"/>
              <a:t>Y continuamos con el proceso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066448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86B25-F5F9-2C09-1C75-7907B941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57FA-E2AD-C049-6917-4B649C6B5F76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AF2012-58FC-85FE-565B-AD54656B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343025"/>
            <a:ext cx="6819900" cy="47053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1848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493A-0B8B-DE88-FDB6-9D9C5C43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EC53B-D54F-F144-90DC-7A2F0806E74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47828D-2B74-0335-536A-86A728BA46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4" r="2044"/>
          <a:stretch>
            <a:fillRect/>
          </a:stretch>
        </p:blipFill>
        <p:spPr>
          <a:xfrm>
            <a:off x="4024312" y="1362075"/>
            <a:ext cx="4143375" cy="41338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173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B8A97-8EA4-AD9F-342B-61B4F1A7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114632C-BD46-944D-BF13-B150CB25F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684" y="1013313"/>
            <a:ext cx="4812632" cy="45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3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6AE5A-F028-0D49-38CA-8520A7235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B1927-17A1-1404-79F8-E5C1EBE8713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F0ECDB-70D0-0EF9-28F0-23E005677600}"/>
              </a:ext>
            </a:extLst>
          </p:cNvPr>
          <p:cNvSpPr txBox="1"/>
          <p:nvPr/>
        </p:nvSpPr>
        <p:spPr>
          <a:xfrm>
            <a:off x="1053548" y="2491085"/>
            <a:ext cx="10257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La pregunta es como hacemos para verificar que las tablas De </a:t>
            </a:r>
            <a:r>
              <a:rPr lang="es-ES" sz="2400" dirty="0" err="1"/>
              <a:t>Supabase</a:t>
            </a:r>
            <a:r>
              <a:rPr lang="es-ES" sz="2400" dirty="0"/>
              <a:t> están integradas</a:t>
            </a:r>
          </a:p>
          <a:p>
            <a:endParaRPr lang="es-ES" sz="2400" dirty="0"/>
          </a:p>
          <a:p>
            <a:r>
              <a:rPr lang="es-ES" sz="2400" dirty="0"/>
              <a:t>Vamos a FlutterFlow y </a:t>
            </a:r>
            <a:r>
              <a:rPr lang="es-ES" sz="2400" dirty="0" err="1"/>
              <a:t>ActivamosAuthentication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075653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32E0-2C79-A5C7-1B37-24E0C867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936EB12-A1D0-0E0C-E5C7-69D9665D36FF}"/>
              </a:ext>
            </a:extLst>
          </p:cNvPr>
          <p:cNvSpPr txBox="1"/>
          <p:nvPr/>
        </p:nvSpPr>
        <p:spPr>
          <a:xfrm>
            <a:off x="1384628" y="2228671"/>
            <a:ext cx="942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dirty="0">
                <a:latin typeface="Work Sans Light" pitchFamily="2" charset="77"/>
              </a:rPr>
              <a:t>Vincular Autenticación vs FlutterFlow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4B88750-6938-A38D-D3FA-267AAC78B575}"/>
              </a:ext>
            </a:extLst>
          </p:cNvPr>
          <p:cNvCxnSpPr>
            <a:cxnSpLocks/>
          </p:cNvCxnSpPr>
          <p:nvPr/>
        </p:nvCxnSpPr>
        <p:spPr>
          <a:xfrm>
            <a:off x="1676400" y="2936557"/>
            <a:ext cx="88582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008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3555B-1540-D172-9E4A-02C85EEC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82EAB-299F-3267-70FC-4B2C0B35004A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DFC2CD-010C-ECBB-6D9F-C93FD3B22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871537"/>
            <a:ext cx="29337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46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B5783-7063-48C4-601D-4B571D469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848C8-7382-D3F1-C862-A9B63636CB81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3294A2-671B-1E27-8EA7-47CF9F0CF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104" y="1436257"/>
            <a:ext cx="6347792" cy="39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42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7802-88CB-8815-BEC5-91ADCA47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3E5FB-3DE9-C411-8207-CBFB62C3080E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F93421-DFDC-F6B1-F2D5-26D17670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574961"/>
            <a:ext cx="8191500" cy="424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47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B1390-5E9F-8E22-AAB4-15BDC88B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69B3B-34D3-929C-0D19-64FE8A0D489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251DB8-0187-CE52-D392-EAC616C6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2" y="1134321"/>
            <a:ext cx="7191375" cy="35433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89E307-FCFF-CE4B-D285-C0330785F48A}"/>
              </a:ext>
            </a:extLst>
          </p:cNvPr>
          <p:cNvSpPr txBox="1"/>
          <p:nvPr/>
        </p:nvSpPr>
        <p:spPr>
          <a:xfrm>
            <a:off x="2500312" y="4926390"/>
            <a:ext cx="10257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Se selecciona que la </a:t>
            </a:r>
            <a:r>
              <a:rPr lang="es-ES" sz="2400" dirty="0" err="1"/>
              <a:t>autenticacion</a:t>
            </a:r>
            <a:r>
              <a:rPr lang="es-ES" sz="2400" dirty="0"/>
              <a:t> se hace con </a:t>
            </a:r>
            <a:r>
              <a:rPr lang="es-ES" sz="2400" dirty="0" err="1"/>
              <a:t>Supabase</a:t>
            </a:r>
            <a:endParaRPr lang="es-ES" sz="2400" dirty="0"/>
          </a:p>
          <a:p>
            <a:r>
              <a:rPr lang="es-ES" sz="2400" dirty="0"/>
              <a:t>Para el Login es Auth1</a:t>
            </a:r>
          </a:p>
          <a:p>
            <a:r>
              <a:rPr lang="es-ES" sz="2400" dirty="0"/>
              <a:t>Una vez se registre ingresa a </a:t>
            </a:r>
            <a:r>
              <a:rPr lang="es-ES" sz="2400" dirty="0" err="1"/>
              <a:t>HomePage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292485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8BF62-1D75-7DE9-8E2B-E44B237B2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18C6F8-36F8-DB8E-8135-C597E41A4BB7}"/>
              </a:ext>
            </a:extLst>
          </p:cNvPr>
          <p:cNvSpPr txBox="1"/>
          <p:nvPr/>
        </p:nvSpPr>
        <p:spPr>
          <a:xfrm>
            <a:off x="1498443" y="2228671"/>
            <a:ext cx="9195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dirty="0">
                <a:latin typeface="Work Sans Light" pitchFamily="2" charset="77"/>
              </a:rPr>
              <a:t>Inicio de Sesión plantillas FlutterFlow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DD0397-D8B5-EEEB-7837-9802B74AD6C4}"/>
              </a:ext>
            </a:extLst>
          </p:cNvPr>
          <p:cNvCxnSpPr>
            <a:cxnSpLocks/>
          </p:cNvCxnSpPr>
          <p:nvPr/>
        </p:nvCxnSpPr>
        <p:spPr>
          <a:xfrm>
            <a:off x="1676400" y="2936557"/>
            <a:ext cx="88582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339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FCCD6-33A3-8549-1D97-F7E3C847D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53BFE59-6577-BA67-6DC7-10C9F503ECF6}"/>
              </a:ext>
            </a:extLst>
          </p:cNvPr>
          <p:cNvSpPr txBox="1"/>
          <p:nvPr/>
        </p:nvSpPr>
        <p:spPr>
          <a:xfrm>
            <a:off x="4631507" y="2228671"/>
            <a:ext cx="2929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0" dirty="0">
                <a:latin typeface="Work Sans Light" pitchFamily="2" charset="77"/>
              </a:rPr>
              <a:t>Sign Up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A57D5CE-0B26-47AD-BC56-99271E7EC65C}"/>
              </a:ext>
            </a:extLst>
          </p:cNvPr>
          <p:cNvCxnSpPr>
            <a:cxnSpLocks/>
          </p:cNvCxnSpPr>
          <p:nvPr/>
        </p:nvCxnSpPr>
        <p:spPr>
          <a:xfrm>
            <a:off x="4830417" y="3040126"/>
            <a:ext cx="2584174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1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0747-84EB-150C-71AD-7CF4908C5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60973-BFCB-9F20-E918-02FCBD7C193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B69604-6AD8-5166-F31B-F3D6278AC2F1}"/>
              </a:ext>
            </a:extLst>
          </p:cNvPr>
          <p:cNvSpPr txBox="1"/>
          <p:nvPr/>
        </p:nvSpPr>
        <p:spPr>
          <a:xfrm>
            <a:off x="1116933" y="1617900"/>
            <a:ext cx="107321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Crear Cuentas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</a:t>
            </a:r>
            <a:r>
              <a:rPr lang="es-CO" sz="3200" dirty="0" err="1">
                <a:latin typeface="Work Sans Light" pitchFamily="2" charset="77"/>
              </a:rPr>
              <a:t>Action</a:t>
            </a:r>
            <a:endParaRPr lang="es-CO" sz="32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</a:t>
            </a:r>
            <a:r>
              <a:rPr lang="es-CO" sz="3200" dirty="0" err="1">
                <a:latin typeface="Work Sans Light" pitchFamily="2" charset="77"/>
              </a:rPr>
              <a:t>Backend</a:t>
            </a:r>
            <a:r>
              <a:rPr lang="es-CO" sz="3200" dirty="0">
                <a:latin typeface="Work Sans Light" pitchFamily="2" charset="77"/>
              </a:rPr>
              <a:t> / </a:t>
            </a:r>
            <a:r>
              <a:rPr lang="es-CO" sz="3200" dirty="0" err="1">
                <a:latin typeface="Work Sans Light" pitchFamily="2" charset="77"/>
              </a:rPr>
              <a:t>Database</a:t>
            </a:r>
            <a:endParaRPr lang="es-CO" sz="32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Supabase Authentication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Create </a:t>
            </a:r>
            <a:r>
              <a:rPr lang="es-CO" sz="3200" dirty="0" err="1">
                <a:latin typeface="Work Sans Light" pitchFamily="2" charset="77"/>
              </a:rPr>
              <a:t>Account</a:t>
            </a:r>
            <a:endParaRPr lang="es-CO" sz="32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Seleccionar el Proveedor que sea Email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Ir a Supabase – Authentication – </a:t>
            </a:r>
            <a:r>
              <a:rPr lang="es-CO" sz="3200" dirty="0" err="1">
                <a:latin typeface="Work Sans Light" pitchFamily="2" charset="77"/>
              </a:rPr>
              <a:t>Provider</a:t>
            </a:r>
            <a:r>
              <a:rPr lang="es-CO" sz="3200" dirty="0">
                <a:latin typeface="Work Sans Light" pitchFamily="2" charset="77"/>
              </a:rPr>
              <a:t> – Email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Seleccionar los Campos con Create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Correr aplicativo Rayo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Verificar Datos en Supabase 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89616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202CC-4310-6D7F-98E6-27A193C80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4C431-EBB3-C6FC-0C58-C84F57C0E1EE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129B12-3C35-01B4-1FCF-AB64621BB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87" y="1395412"/>
            <a:ext cx="3248025" cy="40671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238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6701C-08F2-767C-DBA8-21B88C87D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1DB686A-CBF6-5BFD-591A-0DB04562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807" y="1586413"/>
            <a:ext cx="2743200" cy="14097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29D8E06-395D-63F0-C377-8F2D5FCBF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33" y="1586413"/>
            <a:ext cx="4600575" cy="733425"/>
          </a:xfrm>
          <a:prstGeom prst="rect">
            <a:avLst/>
          </a:prstGeom>
        </p:spPr>
      </p:pic>
      <p:pic>
        <p:nvPicPr>
          <p:cNvPr id="2050" name="Picture 2" descr="Imágenes de &quot;Flecha Hacia Arriba&quot;: descubre bancos de fotos, ilustraciones,  vectores y vídeos de 32 | Adobe Stock">
            <a:extLst>
              <a:ext uri="{FF2B5EF4-FFF2-40B4-BE49-F238E27FC236}">
                <a16:creationId xmlns:a16="http://schemas.microsoft.com/office/drawing/2014/main" id="{A3F7799B-01BC-D84D-A626-BFB23170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239" y="2348162"/>
            <a:ext cx="947236" cy="9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519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EBC8-722E-9B00-1083-3FCF2402A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35CF3-B6A9-8357-1E07-807674448D7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AC7F19-7D6B-C99E-7A3D-35E2D9FA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2205037"/>
            <a:ext cx="10048875" cy="24479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9817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D4E2-A501-CB57-A20C-C5359689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E6251D-2174-1960-E608-2E70F9E0C6AD}"/>
              </a:ext>
            </a:extLst>
          </p:cNvPr>
          <p:cNvSpPr txBox="1"/>
          <p:nvPr/>
        </p:nvSpPr>
        <p:spPr>
          <a:xfrm>
            <a:off x="4799823" y="2228671"/>
            <a:ext cx="2592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0" dirty="0">
                <a:latin typeface="Work Sans Light" pitchFamily="2" charset="77"/>
              </a:rPr>
              <a:t>Sign In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4C8107A-7D0B-4104-AC66-B17C943ED11C}"/>
              </a:ext>
            </a:extLst>
          </p:cNvPr>
          <p:cNvCxnSpPr>
            <a:cxnSpLocks/>
          </p:cNvCxnSpPr>
          <p:nvPr/>
        </p:nvCxnSpPr>
        <p:spPr>
          <a:xfrm>
            <a:off x="4991100" y="3084060"/>
            <a:ext cx="22288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88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8296F-D91E-0E4C-9F6E-3B1CFCFD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065BC-8291-12BD-FBD9-4B7ABC9154B5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C19C0DF-CA35-A8DE-A5BD-2CC254104C7B}"/>
              </a:ext>
            </a:extLst>
          </p:cNvPr>
          <p:cNvSpPr txBox="1"/>
          <p:nvPr/>
        </p:nvSpPr>
        <p:spPr>
          <a:xfrm>
            <a:off x="1116933" y="1617900"/>
            <a:ext cx="107321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Login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</a:t>
            </a:r>
            <a:r>
              <a:rPr lang="es-CO" sz="3200" dirty="0" err="1">
                <a:latin typeface="Work Sans Light" pitchFamily="2" charset="77"/>
              </a:rPr>
              <a:t>Action</a:t>
            </a:r>
            <a:endParaRPr lang="es-CO" sz="32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</a:t>
            </a:r>
            <a:r>
              <a:rPr lang="es-CO" sz="3200" dirty="0" err="1">
                <a:latin typeface="Work Sans Light" pitchFamily="2" charset="77"/>
              </a:rPr>
              <a:t>Backend</a:t>
            </a:r>
            <a:r>
              <a:rPr lang="es-CO" sz="3200" dirty="0">
                <a:latin typeface="Work Sans Light" pitchFamily="2" charset="77"/>
              </a:rPr>
              <a:t> / </a:t>
            </a:r>
            <a:r>
              <a:rPr lang="es-CO" sz="3200" dirty="0" err="1">
                <a:latin typeface="Work Sans Light" pitchFamily="2" charset="77"/>
              </a:rPr>
              <a:t>Database</a:t>
            </a:r>
            <a:endParaRPr lang="es-CO" sz="32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Supabase Authentication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Login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Seleccionar el Proveedor que sea Email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Ir a Supabase – Authentication – </a:t>
            </a:r>
            <a:r>
              <a:rPr lang="es-CO" sz="3200" dirty="0" err="1">
                <a:latin typeface="Work Sans Light" pitchFamily="2" charset="77"/>
              </a:rPr>
              <a:t>Provider</a:t>
            </a:r>
            <a:r>
              <a:rPr lang="es-CO" sz="3200" dirty="0">
                <a:latin typeface="Work Sans Light" pitchFamily="2" charset="77"/>
              </a:rPr>
              <a:t> – Email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Seleccionar los Campos con email, </a:t>
            </a:r>
            <a:r>
              <a:rPr lang="es-CO" sz="3200" dirty="0" err="1">
                <a:latin typeface="Work Sans Light" pitchFamily="2" charset="77"/>
              </a:rPr>
              <a:t>password</a:t>
            </a:r>
            <a:endParaRPr lang="es-CO" sz="32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Correr aplicativo Rayo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Verificar Datos en Supabase 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1006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97EDE-4E96-D9A6-E1E7-4DD3A5FB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E802C-76E2-8FEE-2608-42E18FF7412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590A77-D795-752F-07F6-8F72B1AE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2" y="1571625"/>
            <a:ext cx="3228975" cy="37147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49955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E9276-208C-EE43-E608-19C3A8BB4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18E69-BE91-767D-6AFC-0D50894F9C52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828D1F-CE5C-7C19-63CD-29AE2134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5" y="1714500"/>
            <a:ext cx="3638550" cy="3429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A4228B5-88F8-F359-8F11-013D1C5E02AB}"/>
              </a:ext>
            </a:extLst>
          </p:cNvPr>
          <p:cNvSpPr txBox="1"/>
          <p:nvPr/>
        </p:nvSpPr>
        <p:spPr>
          <a:xfrm>
            <a:off x="4276725" y="5492846"/>
            <a:ext cx="10257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100" dirty="0"/>
              <a:t>Colocar Botón Cerrar Sesión</a:t>
            </a:r>
            <a:endParaRPr lang="es-CO" sz="2100" dirty="0"/>
          </a:p>
        </p:txBody>
      </p:sp>
    </p:spTree>
    <p:extLst>
      <p:ext uri="{BB962C8B-B14F-4D97-AF65-F5344CB8AC3E}">
        <p14:creationId xmlns:p14="http://schemas.microsoft.com/office/powerpoint/2010/main" val="3172258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0B039-E77D-3A17-2E3C-EACB9AE8E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F807FF-F10D-28B3-77C2-99B77B09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2382502"/>
            <a:ext cx="97821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5FBF-E3B3-6AFB-455A-C3D7E8BAD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5A3EA0-8990-8C43-A493-71341197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32" y="3927039"/>
            <a:ext cx="3336758" cy="929708"/>
          </a:xfrm>
          <a:prstGeom prst="rect">
            <a:avLst/>
          </a:prstGeom>
        </p:spPr>
      </p:pic>
      <p:pic>
        <p:nvPicPr>
          <p:cNvPr id="5" name="Picture 2" descr="Imágenes de &quot;Flecha Hacia Arriba&quot;: descubre bancos de fotos, ilustraciones,  vectores y vídeos de 32 | Adobe Stock">
            <a:extLst>
              <a:ext uri="{FF2B5EF4-FFF2-40B4-BE49-F238E27FC236}">
                <a16:creationId xmlns:a16="http://schemas.microsoft.com/office/drawing/2014/main" id="{9BA37F68-AF4E-756B-A856-D310E9A37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167" y="4856747"/>
            <a:ext cx="661234" cy="6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0FA60C-4DC6-2A3D-D6F6-934B65FF7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432" y="1002159"/>
            <a:ext cx="4363452" cy="27473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05186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4031</TotalTime>
  <Words>722</Words>
  <Application>Microsoft Office PowerPoint</Application>
  <PresentationFormat>Panorámica</PresentationFormat>
  <Paragraphs>219</Paragraphs>
  <Slides>75</Slides>
  <Notes>71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82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Heiver Cuesta Davila</cp:lastModifiedBy>
  <cp:revision>47</cp:revision>
  <dcterms:created xsi:type="dcterms:W3CDTF">2020-10-01T23:51:28Z</dcterms:created>
  <dcterms:modified xsi:type="dcterms:W3CDTF">2025-10-05T14:05:22Z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